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2"/>
    <p:restoredTop sz="94662"/>
  </p:normalViewPr>
  <p:slideViewPr>
    <p:cSldViewPr snapToGrid="0" snapToObjects="1">
      <p:cViewPr varScale="1">
        <p:scale>
          <a:sx n="109" d="100"/>
          <a:sy n="109" d="100"/>
        </p:scale>
        <p:origin x="1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15/05/19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15/05/19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15/05/19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15/05/19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15/05/19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15/05/19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15/05/19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2"/>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3"/>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pPr marL="0" indent="0">
              <a:buNone/>
            </a:pPr>
            <a:r>
              <a:rPr lang="it-IT"/>
              <a:t>Dalle interviste è risultato che:</a:t>
            </a:r>
          </a:p>
          <a:p>
            <a:pPr lvl="0"/>
            <a:r>
              <a:rPr lang="it-IT"/>
              <a:t>la tecnologia potrebbe giocare un ruolo rilevante per l’assegnazione di un alloggio</a:t>
            </a:r>
          </a:p>
          <a:p>
            <a:pPr lvl="0"/>
            <a:r>
              <a:rPr lang="it-IT"/>
              <a:t>si preferisce alloggiare in un immobile non troppo distante da quello precedente</a:t>
            </a:r>
          </a:p>
          <a:p>
            <a:pPr lvl="0"/>
            <a:r>
              <a:rPr lang="it-IT"/>
              <a:t>mettere i propri immobili a disposizione potrebbe aiutare sensibilmente le persone nella fase di gestione delle emergenze, e renderebbe addirittura plausibile saltare la fase di smistamento in tendopoli</a:t>
            </a:r>
          </a:p>
          <a:p>
            <a:pPr lvl="0"/>
            <a:r>
              <a:rPr lang="it-IT"/>
              <a:t>l’iter burocratico deve essere ridotto al minimo</a:t>
            </a:r>
          </a:p>
          <a:p>
            <a:pPr marL="0" indent="0">
              <a:buNone/>
            </a:pPr>
            <a:endParaRPr lang="it-IT"/>
          </a:p>
        </p:txBody>
      </p:sp>
    </p:spTree>
    <p:extLst>
      <p:ext uri="{BB962C8B-B14F-4D97-AF65-F5344CB8AC3E}">
        <p14:creationId xmlns:p14="http://schemas.microsoft.com/office/powerpoint/2010/main" val="256625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a:t>Dal sondaggio online è risultato che:</a:t>
            </a:r>
          </a:p>
          <a:p>
            <a:pPr lvl="0"/>
            <a:r>
              <a:rPr lang="it-IT"/>
              <a:t>la maggioranza degli intervistati ha un ottimo rapporto con la tecnologia</a:t>
            </a:r>
          </a:p>
          <a:p>
            <a:pPr lvl="0"/>
            <a:r>
              <a:rPr lang="it-IT"/>
              <a:t>spesso si possiede un altro immobile oltre a quello in cui si vive</a:t>
            </a:r>
          </a:p>
          <a:p>
            <a:pPr lvl="0"/>
            <a:r>
              <a:rPr lang="it-IT"/>
              <a:t>si possiede in media un solo altro immobile oltre a quello in cui si vive</a:t>
            </a:r>
          </a:p>
          <a:p>
            <a:pPr lvl="0"/>
            <a:r>
              <a:rPr lang="it-IT"/>
              <a:t>si è propensi a mettere a disposizione l’immobile in caso di emergenza</a:t>
            </a:r>
          </a:p>
          <a:p>
            <a:pPr lvl="0"/>
            <a:r>
              <a:rPr lang="it-IT"/>
              <a:t>operazioni burocratiche con tempi lunghi farebbero desistere la maggior parte degli intervistati dal mettere a disposizione un proprio immobile</a:t>
            </a:r>
          </a:p>
          <a:p>
            <a:pPr lvl="0"/>
            <a:r>
              <a:rPr lang="it-IT"/>
              <a:t>la maggioranza degli intervistati non ha dovuto trovare un altro alloggio per cause di forse maggiori</a:t>
            </a:r>
          </a:p>
          <a:p>
            <a:pPr lvl="0"/>
            <a:r>
              <a:rPr lang="it-IT"/>
              <a:t>chi si è trovato in situazione di emergenza si è mosso autonomamente nel trovare una nuova sistemazione</a:t>
            </a:r>
          </a:p>
          <a:p>
            <a:pPr lvl="0"/>
            <a:r>
              <a:rPr lang="it-IT"/>
              <a:t>le persone mediamente vogliono restare nella stessa area di quella dell’abitazione lasciata</a:t>
            </a:r>
          </a:p>
          <a:p>
            <a:pPr lvl="0"/>
            <a:r>
              <a:rPr lang="it-IT"/>
              <a:t>i nuclei familiari sono composti per lo più da 4 persone e sono prevalentemente assenti persone portatrici di handicap</a:t>
            </a:r>
          </a:p>
          <a:p>
            <a:pPr lvl="0"/>
            <a:r>
              <a:rPr lang="it-IT"/>
              <a:t>è risultato molto importante dare la possibilità di mettere a disposizione e assegnare un immobile online.</a:t>
            </a:r>
          </a:p>
          <a:p>
            <a:pPr marL="0" indent="0">
              <a:buNone/>
            </a:pPr>
            <a:endParaRPr lang="it-IT"/>
          </a:p>
        </p:txBody>
      </p:sp>
    </p:spTree>
    <p:extLst>
      <p:ext uri="{BB962C8B-B14F-4D97-AF65-F5344CB8AC3E}">
        <p14:creationId xmlns:p14="http://schemas.microsoft.com/office/powerpoint/2010/main" val="49169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Profili Utente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a:t>A seguito delle interviste condotte con potenziali utenti ed esperti del settore e del sondaggio online, si è proceduto con la creazione di ‘</a:t>
            </a:r>
            <a:r>
              <a:rPr lang="it-IT" sz="2400" err="1"/>
              <a:t>Personas</a:t>
            </a:r>
            <a:r>
              <a:rPr lang="it-IT" sz="2400"/>
              <a:t>’ che abbiano una sintesi delle caratteristiche dei potenziali utenti del sistema. </a:t>
            </a:r>
            <a:br>
              <a:rPr lang="it-IT" sz="2400"/>
            </a:br>
            <a:r>
              <a:rPr lang="it-IT" sz="2400"/>
              <a:t>Ogni Persona rappresenta un particolare gruppo di utenti. Avremo quindi</a:t>
            </a:r>
          </a:p>
          <a:p>
            <a:r>
              <a:rPr lang="it-IT" sz="1800"/>
              <a:t>Davide, utente che desidera mettere a disposizione un proprio immobile e successivamente gestirne la disponibilità o visualizzarne lo stato, ma non ha molto tempo libero</a:t>
            </a:r>
          </a:p>
          <a:p>
            <a:r>
              <a:rPr lang="it-IT" sz="180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a:p>
          <a:p>
            <a:endParaRPr lang="it-IT"/>
          </a:p>
          <a:p>
            <a:endParaRPr lang="it-IT"/>
          </a:p>
          <a:p>
            <a:endParaRPr lang="it-IT"/>
          </a:p>
        </p:txBody>
      </p:sp>
    </p:spTree>
    <p:extLst>
      <p:ext uri="{BB962C8B-B14F-4D97-AF65-F5344CB8AC3E}">
        <p14:creationId xmlns:p14="http://schemas.microsoft.com/office/powerpoint/2010/main" val="266213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Profili Utente -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quella di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Profili Utente -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70000" lnSpcReduction="20000"/>
          </a:bodyPr>
          <a:lstStyle/>
          <a:p>
            <a:pPr marL="0" indent="0">
              <a:buNone/>
            </a:pPr>
            <a:r>
              <a:rPr lang="it-IT" sz="220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sz="2200"/>
            </a:br>
            <a:r>
              <a:rPr lang="it-IT" sz="220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sz="2200"/>
            </a:br>
            <a:r>
              <a:rPr lang="it-IT" sz="2200"/>
              <a:t>Luca è quindi fiducioso che un sito web che gestisca questo tipo di problematica potrebbe aiutare sensibilmente chi si ritrova senza una casa per un’emergenza. </a:t>
            </a:r>
          </a:p>
          <a:p>
            <a:endParaRPr lang="it-IT" sz="1300"/>
          </a:p>
        </p:txBody>
      </p:sp>
    </p:spTree>
    <p:extLst>
      <p:ext uri="{BB962C8B-B14F-4D97-AF65-F5344CB8AC3E}">
        <p14:creationId xmlns:p14="http://schemas.microsoft.com/office/powerpoint/2010/main" val="1894541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Problem</a:t>
            </a:r>
            <a:r>
              <a:rPr lang="it-IT" dirty="0"/>
              <a:t> </a:t>
            </a:r>
            <a:r>
              <a:rPr lang="it-IT" dirty="0" err="1"/>
              <a:t>Scenarios</a:t>
            </a:r>
            <a:r>
              <a:rPr lang="it-IT" dirty="0"/>
              <a:t> e </a:t>
            </a:r>
            <a:r>
              <a:rPr lang="it-IT" dirty="0" err="1"/>
              <a:t>Claim</a:t>
            </a:r>
            <a:endParaRPr lang="it-IT" dirty="0"/>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a:t>
            </a:r>
            <a:r>
              <a:rPr lang="en" dirty="0" err="1"/>
              <a:t>è</a:t>
            </a:r>
            <a:r>
              <a:rPr lang="en" dirty="0"/>
              <a:t> </a:t>
            </a:r>
            <a:r>
              <a:rPr lang="en" dirty="0" err="1"/>
              <a:t>una</a:t>
            </a:r>
            <a:r>
              <a:rPr lang="en" dirty="0"/>
              <a:t> </a:t>
            </a:r>
            <a:r>
              <a:rPr lang="en" dirty="0" err="1"/>
              <a:t>descrizione</a:t>
            </a:r>
            <a:r>
              <a:rPr lang="en" dirty="0"/>
              <a:t> </a:t>
            </a:r>
            <a:r>
              <a:rPr lang="en" dirty="0" err="1"/>
              <a:t>dell’interazione</a:t>
            </a:r>
            <a:r>
              <a:rPr lang="en" dirty="0"/>
              <a:t> di </a:t>
            </a:r>
            <a:r>
              <a:rPr lang="en" dirty="0" err="1"/>
              <a:t>uno</a:t>
            </a:r>
            <a:r>
              <a:rPr lang="en" dirty="0"/>
              <a:t> o </a:t>
            </a:r>
            <a:r>
              <a:rPr lang="en" dirty="0" err="1"/>
              <a:t>più</a:t>
            </a:r>
            <a:r>
              <a:rPr lang="en" dirty="0"/>
              <a:t> </a:t>
            </a:r>
            <a:r>
              <a:rPr lang="en" dirty="0" err="1"/>
              <a:t>utenti</a:t>
            </a:r>
            <a:r>
              <a:rPr lang="en" dirty="0"/>
              <a:t> con un </a:t>
            </a:r>
            <a:r>
              <a:rPr lang="it-IT" dirty="0" err="1"/>
              <a:t>S</a:t>
            </a:r>
            <a:r>
              <a:rPr lang="en" dirty="0" err="1"/>
              <a:t>istema</a:t>
            </a:r>
            <a:r>
              <a:rPr lang="en" dirty="0"/>
              <a:t>, </a:t>
            </a:r>
            <a:r>
              <a:rPr lang="en" dirty="0" err="1"/>
              <a:t>dispositivo</a:t>
            </a:r>
            <a:r>
              <a:rPr lang="en" dirty="0"/>
              <a:t> o </a:t>
            </a:r>
            <a:r>
              <a:rPr lang="en" dirty="0" err="1"/>
              <a:t>processo</a:t>
            </a:r>
            <a:r>
              <a:rPr lang="en" dirty="0"/>
              <a:t>, con lo </a:t>
            </a:r>
            <a:r>
              <a:rPr lang="en" dirty="0" err="1"/>
              <a:t>scopo</a:t>
            </a:r>
            <a:r>
              <a:rPr lang="en" dirty="0"/>
              <a:t> di </a:t>
            </a:r>
            <a:r>
              <a:rPr lang="en" dirty="0" err="1"/>
              <a:t>raggiungere</a:t>
            </a:r>
            <a:r>
              <a:rPr lang="en" dirty="0"/>
              <a:t> un </a:t>
            </a:r>
            <a:r>
              <a:rPr lang="en" dirty="0" err="1"/>
              <a:t>obbiettivo</a:t>
            </a:r>
            <a:r>
              <a:rPr lang="en" dirty="0"/>
              <a:t> sotto determinate </a:t>
            </a:r>
            <a:r>
              <a:rPr lang="en" dirty="0" err="1"/>
              <a:t>condizioni</a:t>
            </a:r>
            <a:r>
              <a:rPr lang="en" dirty="0"/>
              <a:t> e </a:t>
            </a:r>
            <a:r>
              <a:rPr lang="en" dirty="0" err="1"/>
              <a:t>vincoli</a:t>
            </a:r>
            <a:r>
              <a:rPr lang="en" dirty="0"/>
              <a:t>. </a:t>
            </a:r>
          </a:p>
          <a:p>
            <a:pPr marL="0" indent="0">
              <a:buNone/>
            </a:pPr>
            <a:r>
              <a:rPr lang="en" dirty="0" err="1"/>
              <a:t>Gli</a:t>
            </a:r>
            <a:r>
              <a:rPr lang="en" dirty="0"/>
              <a:t> </a:t>
            </a:r>
            <a:r>
              <a:rPr lang="en" dirty="0" err="1"/>
              <a:t>scenari</a:t>
            </a:r>
            <a:r>
              <a:rPr lang="en" dirty="0"/>
              <a:t> </a:t>
            </a:r>
            <a:r>
              <a:rPr lang="en" dirty="0" err="1"/>
              <a:t>forniscono</a:t>
            </a:r>
            <a:r>
              <a:rPr lang="en" dirty="0"/>
              <a:t> </a:t>
            </a:r>
            <a:r>
              <a:rPr lang="en" dirty="0" err="1"/>
              <a:t>informazioni</a:t>
            </a:r>
            <a:r>
              <a:rPr lang="en" dirty="0"/>
              <a:t> </a:t>
            </a:r>
            <a:r>
              <a:rPr lang="en" dirty="0" err="1"/>
              <a:t>rispetto</a:t>
            </a:r>
            <a:r>
              <a:rPr lang="en" dirty="0"/>
              <a:t> al contest </a:t>
            </a:r>
            <a:r>
              <a:rPr lang="en" dirty="0" err="1"/>
              <a:t>nel</a:t>
            </a:r>
            <a:r>
              <a:rPr lang="en" dirty="0"/>
              <a:t> quale </a:t>
            </a:r>
            <a:r>
              <a:rPr lang="en" dirty="0" err="1"/>
              <a:t>il</a:t>
            </a:r>
            <a:r>
              <a:rPr lang="en" dirty="0"/>
              <a:t> </a:t>
            </a:r>
            <a:r>
              <a:rPr lang="it-IT" dirty="0" err="1"/>
              <a:t>S</a:t>
            </a:r>
            <a:r>
              <a:rPr lang="en" dirty="0" err="1"/>
              <a:t>istema</a:t>
            </a:r>
            <a:r>
              <a:rPr lang="en" dirty="0"/>
              <a:t> </a:t>
            </a:r>
            <a:r>
              <a:rPr lang="en" dirty="0" err="1"/>
              <a:t>deve</a:t>
            </a:r>
            <a:r>
              <a:rPr lang="en" dirty="0"/>
              <a:t> </a:t>
            </a:r>
            <a:r>
              <a:rPr lang="en" dirty="0" err="1"/>
              <a:t>operare</a:t>
            </a:r>
            <a:r>
              <a:rPr lang="en" dirty="0"/>
              <a:t>, in </a:t>
            </a:r>
            <a:r>
              <a:rPr lang="en" dirty="0" err="1"/>
              <a:t>una</a:t>
            </a:r>
            <a:r>
              <a:rPr lang="en" dirty="0"/>
              <a:t> vision </a:t>
            </a:r>
            <a:r>
              <a:rPr lang="en" dirty="0" err="1"/>
              <a:t>orientat</a:t>
            </a:r>
            <a:r>
              <a:rPr lang="it-IT" dirty="0"/>
              <a:t>e</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a:t>Sono le ore 18:00 e Davide è appena uscito dall’ufficio e deve rincasare. Dal momento che si sposta con i mezzi pubblici, è costretto ad attendere mezz’ora il pullman. Una volta rientrato, Davide è fisicamente e mentalmente stanco e quindi decide di passare un po’ di tempo con sua moglie. A seguito di una chiacchierata con quest’ultima, si rende conto che gli altri due suoi immobili (uno in Calabria e uno in Molise) sono inutilizzati per gran parte dell’anno e che quindi potrebbero essere messi a disposizione di altre persone in situazioni di emergenza. Il giorno successivo è sabato e il Comune del suo paese è aperto solo dal lunedì al venerdì; è quindi costretto ad aspettare che una nuova settimana inizi e prendere una giornata di permesso dal lavoro per informarsi al Comune. Il lunedì, dopo diverse ore di attesa, riesce a parlare con un responsabile della protezione civile, ed apprende che attualmente non esiste un modo per mettere a disposizione un proprio immobile. Dopo mezza giornata stressante spesa al comune ad attendere, torna a casa e decide di prendere iniziativa da solo: crea un gruppo su </a:t>
            </a:r>
            <a:r>
              <a:rPr lang="it-IT" sz="1550" err="1"/>
              <a:t>Facebook</a:t>
            </a:r>
            <a:r>
              <a:rPr lang="it-IT" sz="1550"/>
              <a:t> e mette un annuncio relativo ai suoi immobili per tutte le persone che si trovano in stato di emergenza.</a:t>
            </a:r>
          </a:p>
          <a:p>
            <a:pPr marL="0" indent="0">
              <a:buNone/>
            </a:pPr>
            <a:r>
              <a:rPr lang="it-IT" sz="1550"/>
              <a:t>Purtroppo, diffondere la notizia della creazione del gruppo non è facile, e per forza di cose il numero di persone raggiunto non è elevato. </a:t>
            </a:r>
          </a:p>
          <a:p>
            <a:pPr marL="0" indent="0">
              <a:buNone/>
            </a:pPr>
            <a:r>
              <a:rPr lang="it-IT" sz="1550"/>
              <a:t>Decide dunque di rivolgersi anche ad alcune associazioni presenti sul territorio che si occupano proprio di trovare una sistemazione a chi ne ha bisogno, ma purtroppo tali associazioni non sono né presenti ovunque né egualmente affidabili, e non è riuscito a trovarne una in Calabria.	</a:t>
            </a:r>
          </a:p>
          <a:p>
            <a:pPr marL="0" indent="0">
              <a:buNone/>
            </a:pPr>
            <a:endParaRPr lang="it-IT" sz="1550"/>
          </a:p>
          <a:p>
            <a:pPr marL="0" indent="0">
              <a:buNone/>
            </a:pPr>
            <a:endParaRPr lang="it-IT" sz="1550"/>
          </a:p>
          <a:p>
            <a:pPr marL="0" indent="0">
              <a:buNone/>
            </a:pPr>
            <a:endParaRPr lang="it-IT" sz="1550"/>
          </a:p>
          <a:p>
            <a:pPr marL="0" indent="0">
              <a:buNone/>
            </a:pPr>
            <a:endParaRPr lang="it-IT" sz="1550"/>
          </a:p>
        </p:txBody>
      </p:sp>
    </p:spTree>
    <p:extLst>
      <p:ext uri="{BB962C8B-B14F-4D97-AF65-F5344CB8AC3E}">
        <p14:creationId xmlns:p14="http://schemas.microsoft.com/office/powerpoint/2010/main" val="2918689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4000" kern="1200">
                <a:solidFill>
                  <a:schemeClr val="bg1"/>
                </a:solidFill>
                <a:latin typeface="+mj-lt"/>
                <a:ea typeface="+mj-ea"/>
                <a:cs typeface="+mj-cs"/>
              </a:rPr>
              <a:t>Problem Scenario – Claim (</a:t>
            </a:r>
            <a:r>
              <a:rPr lang="en-US" sz="4000" kern="1200" err="1">
                <a:solidFill>
                  <a:schemeClr val="bg1"/>
                </a:solidFill>
                <a:latin typeface="+mj-lt"/>
                <a:ea typeface="+mj-ea"/>
                <a:cs typeface="+mj-cs"/>
              </a:rPr>
              <a:t>Esempio</a:t>
            </a:r>
            <a:r>
              <a:rPr lang="en-US" sz="4000" kern="1200">
                <a:solidFill>
                  <a:schemeClr val="bg1"/>
                </a:solidFill>
                <a:latin typeface="+mj-lt"/>
                <a:ea typeface="+mj-ea"/>
                <a:cs typeface="+mj-cs"/>
              </a:rPr>
              <a:t>)</a:t>
            </a:r>
          </a:p>
        </p:txBody>
      </p:sp>
      <p:graphicFrame>
        <p:nvGraphicFramePr>
          <p:cNvPr id="8" name="Tabella 7">
            <a:extLst>
              <a:ext uri="{FF2B5EF4-FFF2-40B4-BE49-F238E27FC236}">
                <a16:creationId xmlns:a16="http://schemas.microsoft.com/office/drawing/2014/main" id="{CDA74D4E-F245-3E47-A78F-96889A04B823}"/>
              </a:ext>
            </a:extLst>
          </p:cNvPr>
          <p:cNvGraphicFramePr>
            <a:graphicFrameLocks noGrp="1"/>
          </p:cNvGraphicFramePr>
          <p:nvPr>
            <p:extLst>
              <p:ext uri="{D42A27DB-BD31-4B8C-83A1-F6EECF244321}">
                <p14:modId xmlns:p14="http://schemas.microsoft.com/office/powerpoint/2010/main" val="454393161"/>
              </p:ext>
            </p:extLst>
          </p:nvPr>
        </p:nvGraphicFramePr>
        <p:xfrm>
          <a:off x="628650" y="1828799"/>
          <a:ext cx="7886700" cy="4472998"/>
        </p:xfrm>
        <a:graphic>
          <a:graphicData uri="http://schemas.openxmlformats.org/drawingml/2006/table">
            <a:tbl>
              <a:tblPr firstRow="1" firstCol="1" bandRow="1">
                <a:tableStyleId>{5C22544A-7EE6-4342-B048-85BDC9FD1C3A}</a:tableStyleId>
              </a:tblPr>
              <a:tblGrid>
                <a:gridCol w="2395904">
                  <a:extLst>
                    <a:ext uri="{9D8B030D-6E8A-4147-A177-3AD203B41FA5}">
                      <a16:colId xmlns:a16="http://schemas.microsoft.com/office/drawing/2014/main" val="1318648402"/>
                    </a:ext>
                  </a:extLst>
                </a:gridCol>
                <a:gridCol w="5490796">
                  <a:extLst>
                    <a:ext uri="{9D8B030D-6E8A-4147-A177-3AD203B41FA5}">
                      <a16:colId xmlns:a16="http://schemas.microsoft.com/office/drawing/2014/main" val="191658464"/>
                    </a:ext>
                  </a:extLst>
                </a:gridCol>
              </a:tblGrid>
              <a:tr h="172368">
                <a:tc>
                  <a:txBody>
                    <a:bodyPr/>
                    <a:lstStyle/>
                    <a:p>
                      <a:pPr>
                        <a:lnSpc>
                          <a:spcPct val="107000"/>
                        </a:lnSpc>
                        <a:spcAft>
                          <a:spcPts val="0"/>
                        </a:spcAft>
                      </a:pPr>
                      <a:r>
                        <a:rPr lang="it-IT" sz="900">
                          <a:effectLst/>
                        </a:rPr>
                        <a:t>Situation features (Problem scenario 1)</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900">
                          <a:effectLst/>
                        </a:rPr>
                        <a:t>Pro (+) e Contro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68626132"/>
                  </a:ext>
                </a:extLst>
              </a:tr>
              <a:tr h="1053531">
                <a:tc>
                  <a:txBody>
                    <a:bodyPr/>
                    <a:lstStyle/>
                    <a:p>
                      <a:pPr>
                        <a:lnSpc>
                          <a:spcPct val="107000"/>
                        </a:lnSpc>
                        <a:spcAft>
                          <a:spcPts val="0"/>
                        </a:spcAft>
                      </a:pPr>
                      <a:r>
                        <a:rPr lang="it-IT" sz="1400">
                          <a:effectLst/>
                        </a:rPr>
                        <a:t>Mettere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a:effectLst/>
                        </a:rPr>
                        <a:t>(+) Davide può aiutare i cittadini che hanno bisogno di una casa per situazioni di emergenze</a:t>
                      </a:r>
                    </a:p>
                    <a:p>
                      <a:pPr>
                        <a:lnSpc>
                          <a:spcPct val="107000"/>
                        </a:lnSpc>
                        <a:spcAft>
                          <a:spcPts val="0"/>
                        </a:spcAft>
                      </a:pPr>
                      <a:r>
                        <a:rPr lang="it-IT" sz="1200">
                          <a:effectLst/>
                        </a:rPr>
                        <a:t>(+) Facilita il Comune nell’assegnazione di un alloggio ai nuclei familiari</a:t>
                      </a:r>
                    </a:p>
                    <a:p>
                      <a:pPr>
                        <a:lnSpc>
                          <a:spcPct val="107000"/>
                        </a:lnSpc>
                        <a:spcAft>
                          <a:spcPts val="0"/>
                        </a:spcAft>
                      </a:pPr>
                      <a:r>
                        <a:rPr lang="it-IT" sz="1200">
                          <a:effectLst/>
                        </a:rPr>
                        <a:t>(+) Maggiore confort e senso di sicurezza per le persone ospitate</a:t>
                      </a:r>
                    </a:p>
                    <a:p>
                      <a:pPr>
                        <a:lnSpc>
                          <a:spcPct val="107000"/>
                        </a:lnSpc>
                        <a:spcAft>
                          <a:spcPts val="0"/>
                        </a:spcAft>
                      </a:pPr>
                      <a:r>
                        <a:rPr lang="it-IT" sz="1200">
                          <a:effectLst/>
                        </a:rPr>
                        <a:t>(-) Davide potrebbe non sapere però fino a quando le persone devono restare nel suo alloggio</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841897614"/>
                  </a:ext>
                </a:extLst>
              </a:tr>
              <a:tr h="1494113">
                <a:tc>
                  <a:txBody>
                    <a:bodyPr/>
                    <a:lstStyle/>
                    <a:p>
                      <a:pPr>
                        <a:lnSpc>
                          <a:spcPct val="107000"/>
                        </a:lnSpc>
                        <a:spcAft>
                          <a:spcPts val="0"/>
                        </a:spcAft>
                      </a:pPr>
                      <a:r>
                        <a:rPr lang="it-IT" sz="1400">
                          <a:effectLst/>
                        </a:rPr>
                        <a:t>Recarsi personalmente al Comune per avere informazioni sulla messa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a:effectLst/>
                        </a:rPr>
                        <a:t>(+) Si può ottenere una risposta alle proprie domande parlando con esperti del settore</a:t>
                      </a:r>
                    </a:p>
                    <a:p>
                      <a:pPr>
                        <a:lnSpc>
                          <a:spcPct val="107000"/>
                        </a:lnSpc>
                        <a:spcAft>
                          <a:spcPts val="0"/>
                        </a:spcAft>
                      </a:pPr>
                      <a:r>
                        <a:rPr lang="it-IT" sz="1200">
                          <a:effectLst/>
                        </a:rPr>
                        <a:t>(-) Davide avrebbe potuto utilizzare il suo tempo diversamente se fosse stato possibile informarsi online</a:t>
                      </a:r>
                    </a:p>
                    <a:p>
                      <a:pPr>
                        <a:lnSpc>
                          <a:spcPct val="107000"/>
                        </a:lnSpc>
                        <a:spcAft>
                          <a:spcPts val="0"/>
                        </a:spcAft>
                      </a:pPr>
                      <a:r>
                        <a:rPr lang="it-IT" sz="1200">
                          <a:effectLst/>
                        </a:rPr>
                        <a:t>(-) Il Comune non è sempre aperto e quindi Davide è costretto a saltare il lavoro</a:t>
                      </a:r>
                    </a:p>
                    <a:p>
                      <a:pPr>
                        <a:lnSpc>
                          <a:spcPct val="107000"/>
                        </a:lnSpc>
                        <a:spcAft>
                          <a:spcPts val="0"/>
                        </a:spcAft>
                      </a:pPr>
                      <a:r>
                        <a:rPr lang="it-IT" sz="1200">
                          <a:effectLst/>
                        </a:rPr>
                        <a:t>(-) Il comune non ha informazioni da dargli al riguardo: mettere a disposizione un immobile in modo ufficiale non è attualmente possibile!</a:t>
                      </a:r>
                    </a:p>
                    <a:p>
                      <a:pPr>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474426331"/>
                  </a:ext>
                </a:extLst>
              </a:tr>
              <a:tr h="1640974">
                <a:tc>
                  <a:txBody>
                    <a:bodyPr/>
                    <a:lstStyle/>
                    <a:p>
                      <a:pPr>
                        <a:lnSpc>
                          <a:spcPct val="107000"/>
                        </a:lnSpc>
                        <a:spcAft>
                          <a:spcPts val="0"/>
                        </a:spcAft>
                      </a:pPr>
                      <a:r>
                        <a:rPr lang="it-IT" sz="1400">
                          <a:effectLst/>
                        </a:rPr>
                        <a:t>Messa a disposizione di un’immobile tramite un gruppo </a:t>
                      </a:r>
                      <a:r>
                        <a:rPr lang="it-IT" sz="1400" err="1">
                          <a:effectLst/>
                        </a:rPr>
                        <a:t>Facebook</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utilizza una piattaforma che gran parte delle persone conosce</a:t>
                      </a:r>
                    </a:p>
                    <a:p>
                      <a:pPr>
                        <a:lnSpc>
                          <a:spcPct val="107000"/>
                        </a:lnSpc>
                        <a:spcAft>
                          <a:spcPts val="0"/>
                        </a:spcAft>
                      </a:pPr>
                      <a:r>
                        <a:rPr lang="it-IT" sz="1200" dirty="0">
                          <a:effectLst/>
                        </a:rPr>
                        <a:t>(-) Rischia di essere dispersivo</a:t>
                      </a:r>
                    </a:p>
                    <a:p>
                      <a:pPr>
                        <a:lnSpc>
                          <a:spcPct val="107000"/>
                        </a:lnSpc>
                        <a:spcAft>
                          <a:spcPts val="0"/>
                        </a:spcAft>
                      </a:pPr>
                      <a:r>
                        <a:rPr lang="it-IT" sz="1200" dirty="0">
                          <a:effectLst/>
                        </a:rPr>
                        <a:t>(-) Sarà difficile rendere il gruppo abbastanza noto da fargli avere una reale utilità</a:t>
                      </a:r>
                    </a:p>
                    <a:p>
                      <a:pPr>
                        <a:lnSpc>
                          <a:spcPct val="107000"/>
                        </a:lnSpc>
                        <a:spcAft>
                          <a:spcPts val="0"/>
                        </a:spcAft>
                      </a:pPr>
                      <a:r>
                        <a:rPr lang="it-IT" sz="1200" dirty="0">
                          <a:effectLst/>
                        </a:rPr>
                        <a:t>(-) La responsabilità di trovare una sistemazione spetta ai singoli cittadini, piuttosto che alla protezione civile</a:t>
                      </a:r>
                    </a:p>
                    <a:p>
                      <a:pPr>
                        <a:lnSpc>
                          <a:spcPct val="107000"/>
                        </a:lnSpc>
                        <a:spcAft>
                          <a:spcPts val="0"/>
                        </a:spcAft>
                      </a:pPr>
                      <a:r>
                        <a:rPr lang="it-IT" sz="1200" dirty="0">
                          <a:effectLst/>
                        </a:rPr>
                        <a:t>(-) Difficoltà organizzative nella cessione effettiva degli immobili</a:t>
                      </a:r>
                    </a:p>
                    <a:p>
                      <a:pPr>
                        <a:lnSpc>
                          <a:spcPct val="107000"/>
                        </a:lnSpc>
                        <a:spcAft>
                          <a:spcPts val="0"/>
                        </a:spcAft>
                      </a:pPr>
                      <a:r>
                        <a:rPr lang="it-IT" sz="1200" dirty="0">
                          <a:effectLst/>
                        </a:rPr>
                        <a:t>(-) Difficoltà nella consegna/ritiro delle chiavi ogni volta che c’è da concludere la consegna dell’immobile</a:t>
                      </a:r>
                    </a:p>
                  </a:txBody>
                  <a:tcPr marL="41498" marR="41498" marT="0" marB="0"/>
                </a:tc>
                <a:extLst>
                  <a:ext uri="{0D108BD9-81ED-4DB2-BD59-A6C34878D82A}">
                    <a16:rowId xmlns:a16="http://schemas.microsoft.com/office/drawing/2014/main" val="2932587765"/>
                  </a:ext>
                </a:extLst>
              </a:tr>
            </a:tbl>
          </a:graphicData>
        </a:graphic>
      </p:graphicFrame>
    </p:spTree>
    <p:extLst>
      <p:ext uri="{BB962C8B-B14F-4D97-AF65-F5344CB8AC3E}">
        <p14:creationId xmlns:p14="http://schemas.microsoft.com/office/powerpoint/2010/main" val="423624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a:t>Il sito web </a:t>
            </a:r>
            <a:r>
              <a:rPr lang="it-IT" sz="1400" b="1"/>
              <a:t>deve</a:t>
            </a:r>
            <a:r>
              <a:rPr lang="it-IT" sz="1400"/>
              <a:t> permettere agli utenti che posseggono uno o più immobili, di metterli a disposizione delle persone che si ritrovano in una situazione di emergenza;</a:t>
            </a:r>
          </a:p>
          <a:p>
            <a:r>
              <a:rPr lang="it-IT" sz="1400"/>
              <a:t>Il sito web </a:t>
            </a:r>
            <a:r>
              <a:rPr lang="it-IT" sz="1400" b="1"/>
              <a:t>deve</a:t>
            </a:r>
            <a:r>
              <a:rPr lang="it-IT" sz="1400"/>
              <a:t> permettere agli utenti che posseggono uno o più immobili, di decidere il periodo in cui è possibile utilizzare l’abitazione, tenendo conto che la data può essere prorogata ma non anticipata;</a:t>
            </a:r>
          </a:p>
          <a:p>
            <a:r>
              <a:rPr lang="it-IT" sz="1400"/>
              <a:t>Il sito web </a:t>
            </a:r>
            <a:r>
              <a:rPr lang="it-IT" sz="1400" b="1"/>
              <a:t>deve</a:t>
            </a:r>
            <a:r>
              <a:rPr lang="it-IT" sz="1400"/>
              <a:t> permettere agli utenti di visualizzare tutte le informazioni relative agli immobili inseriti e al loro stato di assegnazione;</a:t>
            </a:r>
          </a:p>
          <a:p>
            <a:r>
              <a:rPr lang="it-IT" sz="1400"/>
              <a:t>Il sito web </a:t>
            </a:r>
            <a:r>
              <a:rPr lang="it-IT" sz="1400" b="1"/>
              <a:t>deve</a:t>
            </a:r>
            <a:r>
              <a:rPr lang="it-IT" sz="1400"/>
              <a:t> permettere agli operatori della protezione civile di assegnare un immobile alle persone che ne hanno bisogno;</a:t>
            </a:r>
          </a:p>
          <a:p>
            <a:r>
              <a:rPr lang="it-IT" sz="1400"/>
              <a:t>Il sito web </a:t>
            </a:r>
            <a:r>
              <a:rPr lang="it-IT" sz="1400" b="1"/>
              <a:t>deve</a:t>
            </a:r>
            <a:r>
              <a:rPr lang="it-IT" sz="1400"/>
              <a:t> permettere agli operatori della protezione civile di trovare la miglior sistemazione possibile vicina alla casa che un nucleo familiare ha lasciato; </a:t>
            </a:r>
          </a:p>
          <a:p>
            <a:r>
              <a:rPr lang="it-IT" sz="1400"/>
              <a:t>Il sito web </a:t>
            </a:r>
            <a:r>
              <a:rPr lang="it-IT" sz="1400" b="1"/>
              <a:t>deve</a:t>
            </a:r>
            <a:r>
              <a:rPr lang="it-IT" sz="1400"/>
              <a:t> permettere agli operatori della protezione civile di inserire una lista di persone che hanno bisogno di una sistemazione temporanea.</a:t>
            </a:r>
          </a:p>
          <a:p>
            <a:r>
              <a:rPr lang="it-IT" sz="1400"/>
              <a:t>Il sito web </a:t>
            </a:r>
            <a:r>
              <a:rPr lang="it-IT" sz="1400" b="1"/>
              <a:t>deve</a:t>
            </a:r>
            <a:r>
              <a:rPr lang="it-IT" sz="1400"/>
              <a:t> permettere agli operatori della protezione civile di visualizzare la sistemazione provvisoria attuale di ciascun cittadino coinvolto</a:t>
            </a:r>
          </a:p>
          <a:p>
            <a:r>
              <a:rPr lang="it-IT" sz="1400"/>
              <a:t>Il sito web </a:t>
            </a:r>
            <a:r>
              <a:rPr lang="it-IT" sz="1400" b="1"/>
              <a:t>deve</a:t>
            </a:r>
            <a:r>
              <a:rPr lang="it-IT" sz="1400"/>
              <a:t> permettere agli operatori della protezione civile di visualizzare in ogni momento tutti i dettagli relativi ad un immobile</a:t>
            </a:r>
          </a:p>
          <a:p>
            <a:r>
              <a:rPr lang="it-IT" sz="1400"/>
              <a:t>Il sito web </a:t>
            </a:r>
            <a:r>
              <a:rPr lang="it-IT" sz="1400" b="1"/>
              <a:t>deve</a:t>
            </a:r>
            <a:r>
              <a:rPr lang="it-IT" sz="1400"/>
              <a:t> permettere agli operatori della protezione civile di visualizzare e gestire gli occupanti di ogni immobile </a:t>
            </a:r>
          </a:p>
          <a:p>
            <a:pPr marL="0" indent="0">
              <a:buNone/>
            </a:pPr>
            <a:endParaRPr lang="it-IT" sz="1400"/>
          </a:p>
          <a:p>
            <a:pPr marL="0" indent="0">
              <a:buNone/>
            </a:pPr>
            <a:endParaRPr lang="it-IT" sz="1400"/>
          </a:p>
        </p:txBody>
      </p:sp>
    </p:spTree>
    <p:extLst>
      <p:ext uri="{BB962C8B-B14F-4D97-AF65-F5344CB8AC3E}">
        <p14:creationId xmlns:p14="http://schemas.microsoft.com/office/powerpoint/2010/main" val="1811035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comportamento.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 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concentrandoci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Design </a:t>
            </a:r>
            <a:r>
              <a:rPr lang="it-IT" dirty="0" err="1"/>
              <a:t>Metaphors</a:t>
            </a:r>
            <a:endParaRPr lang="it-IT" dirty="0"/>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345927076"/>
              </p:ext>
            </p:extLst>
          </p:nvPr>
        </p:nvGraphicFramePr>
        <p:xfrm>
          <a:off x="628650" y="1928191"/>
          <a:ext cx="7886700" cy="438027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1212130">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Chiedere a un amico di occuparsi di qualcosa che ci riguarda, fornendogli tutte le indicazioni necessarie per farlo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Sistema user-friendly che permetta alla Protezione Civile di scegliere il nostro immobile quando è adatto a una persona che ha determinate necessità</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dirty="0">
                          <a:effectLst/>
                        </a:rPr>
                        <a:t>Cercare una sistemazione per un cittadino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2000" dirty="0"/>
              <a:t>Quando finalmente - dopo essere uscito dall’ufficio ed aver preso i mezzi pubblici - Davide arriva a casa, è ormai quasi ora di cena. Dopo aver aiutato la moglie a preparare la cena, senza dover attendere il giorno successivo e senza dover conciliare gli orari di associazioni o altro con i suoi orari di lavoro, avvia un’applicazione che gli consente, riempendo un semplice modulo online, di aggiungere i suoi appartamenti a un database di immobili a disposizione della protezione civile per le situazioni di emergenza.  </a:t>
            </a:r>
          </a:p>
          <a:p>
            <a:r>
              <a:rPr lang="it-IT" sz="2000" dirty="0"/>
              <a:t>A operazione conclusa, l’unica cosa che Davide dovrà fare sarà inviare una copia delle chiavi alla Protezione Civile, o andarle a consegnare di persona</a:t>
            </a:r>
            <a:r>
              <a:rPr lang="it-IT" dirty="0"/>
              <a:t>.</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Activity Scenario – </a:t>
            </a:r>
            <a:r>
              <a:rPr lang="it-IT" dirty="0" err="1"/>
              <a:t>Claims</a:t>
            </a:r>
            <a:r>
              <a:rPr lang="it-IT" dirty="0"/>
              <a:t> – (Esempio)</a:t>
            </a:r>
          </a:p>
        </p:txBody>
      </p:sp>
      <p:graphicFrame>
        <p:nvGraphicFramePr>
          <p:cNvPr id="5" name="Segnaposto contenuto 4">
            <a:extLst>
              <a:ext uri="{FF2B5EF4-FFF2-40B4-BE49-F238E27FC236}">
                <a16:creationId xmlns:a16="http://schemas.microsoft.com/office/drawing/2014/main" id="{CD49F6B4-1641-DA40-9AE1-D8C637C98517}"/>
              </a:ext>
            </a:extLst>
          </p:cNvPr>
          <p:cNvGraphicFramePr>
            <a:graphicFrameLocks noGrp="1"/>
          </p:cNvGraphicFramePr>
          <p:nvPr>
            <p:ph idx="1"/>
            <p:extLst>
              <p:ext uri="{D42A27DB-BD31-4B8C-83A1-F6EECF244321}">
                <p14:modId xmlns:p14="http://schemas.microsoft.com/office/powerpoint/2010/main" val="3364350435"/>
              </p:ext>
            </p:extLst>
          </p:nvPr>
        </p:nvGraphicFramePr>
        <p:xfrm>
          <a:off x="628650" y="1799275"/>
          <a:ext cx="7886700" cy="4351338"/>
        </p:xfrm>
        <a:graphic>
          <a:graphicData uri="http://schemas.openxmlformats.org/drawingml/2006/table">
            <a:tbl>
              <a:tblPr firstRow="1" firstCol="1" bandRow="1">
                <a:tableStyleId>{5C22544A-7EE6-4342-B048-85BDC9FD1C3A}</a:tableStyleId>
              </a:tblPr>
              <a:tblGrid>
                <a:gridCol w="2533650">
                  <a:extLst>
                    <a:ext uri="{9D8B030D-6E8A-4147-A177-3AD203B41FA5}">
                      <a16:colId xmlns:a16="http://schemas.microsoft.com/office/drawing/2014/main" val="3466763929"/>
                    </a:ext>
                  </a:extLst>
                </a:gridCol>
                <a:gridCol w="5353050">
                  <a:extLst>
                    <a:ext uri="{9D8B030D-6E8A-4147-A177-3AD203B41FA5}">
                      <a16:colId xmlns:a16="http://schemas.microsoft.com/office/drawing/2014/main" val="1013799823"/>
                    </a:ext>
                  </a:extLst>
                </a:gridCol>
              </a:tblGrid>
              <a:tr h="247644">
                <a:tc>
                  <a:txBody>
                    <a:bodyPr/>
                    <a:lstStyle/>
                    <a:p>
                      <a:pPr>
                        <a:lnSpc>
                          <a:spcPct val="107000"/>
                        </a:lnSpc>
                        <a:spcAft>
                          <a:spcPts val="0"/>
                        </a:spcAft>
                      </a:pPr>
                      <a:r>
                        <a:rPr lang="it-IT" sz="800">
                          <a:effectLst/>
                        </a:rPr>
                        <a:t>Situation features (Activity scenario 1)</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a:effectLst/>
                        </a:rPr>
                        <a:t>Pro (+) e Contro (-)</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878635394"/>
                  </a:ext>
                </a:extLst>
              </a:tr>
              <a:tr h="1273262">
                <a:tc>
                  <a:txBody>
                    <a:bodyPr/>
                    <a:lstStyle/>
                    <a:p>
                      <a:pPr>
                        <a:lnSpc>
                          <a:spcPct val="107000"/>
                        </a:lnSpc>
                        <a:spcAft>
                          <a:spcPts val="0"/>
                        </a:spcAft>
                      </a:pPr>
                      <a:r>
                        <a:rPr lang="it-IT" sz="800">
                          <a:effectLst/>
                        </a:rPr>
                        <a:t>Mettere a disposizione un immobile tramite applicazione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a:effectLst/>
                        </a:rPr>
                        <a:t>(+) Non c’è il bisogno di rivolgersi a terzi</a:t>
                      </a:r>
                    </a:p>
                    <a:p>
                      <a:pPr>
                        <a:lnSpc>
                          <a:spcPct val="107000"/>
                        </a:lnSpc>
                        <a:spcAft>
                          <a:spcPts val="0"/>
                        </a:spcAft>
                      </a:pPr>
                      <a:r>
                        <a:rPr lang="it-IT" sz="800">
                          <a:effectLst/>
                        </a:rPr>
                        <a:t>(+) È possibile farlo in un qualunque momento della giornata e in qualunque giorno della settimana</a:t>
                      </a:r>
                    </a:p>
                    <a:p>
                      <a:pPr>
                        <a:lnSpc>
                          <a:spcPct val="107000"/>
                        </a:lnSpc>
                        <a:spcAft>
                          <a:spcPts val="0"/>
                        </a:spcAft>
                      </a:pPr>
                      <a:r>
                        <a:rPr lang="it-IT" sz="800">
                          <a:effectLst/>
                        </a:rPr>
                        <a:t>(+) Non c’è necessità di consegnare le chiavi della casa di persona</a:t>
                      </a:r>
                    </a:p>
                    <a:p>
                      <a:pPr>
                        <a:lnSpc>
                          <a:spcPct val="107000"/>
                        </a:lnSpc>
                        <a:spcAft>
                          <a:spcPts val="0"/>
                        </a:spcAft>
                      </a:pPr>
                      <a:r>
                        <a:rPr lang="it-IT" sz="800">
                          <a:effectLst/>
                        </a:rPr>
                        <a:t>(+) Il metodo di messa a disposizione non varia nel tempo</a:t>
                      </a:r>
                    </a:p>
                    <a:p>
                      <a:pPr>
                        <a:lnSpc>
                          <a:spcPct val="107000"/>
                        </a:lnSpc>
                        <a:spcAft>
                          <a:spcPts val="0"/>
                        </a:spcAft>
                      </a:pPr>
                      <a:r>
                        <a:rPr lang="it-IT" sz="800">
                          <a:effectLst/>
                        </a:rPr>
                        <a:t> (-) Minor controllo su chi prende effettivamente in gestione l’immobile e su chi viene ospitato</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3284057830"/>
                  </a:ext>
                </a:extLst>
              </a:tr>
              <a:tr h="889572">
                <a:tc>
                  <a:txBody>
                    <a:bodyPr/>
                    <a:lstStyle/>
                    <a:p>
                      <a:pPr>
                        <a:lnSpc>
                          <a:spcPct val="107000"/>
                        </a:lnSpc>
                        <a:spcAft>
                          <a:spcPts val="0"/>
                        </a:spcAft>
                      </a:pPr>
                      <a:r>
                        <a:rPr lang="it-IT" sz="800" dirty="0">
                          <a:effectLst/>
                        </a:rPr>
                        <a:t>Compilare un form con le info dell’immobile tramite applicazione</a:t>
                      </a:r>
                    </a:p>
                    <a:p>
                      <a:pPr>
                        <a:lnSpc>
                          <a:spcPct val="107000"/>
                        </a:lnSpc>
                        <a:spcAft>
                          <a:spcPts val="0"/>
                        </a:spcAft>
                      </a:pPr>
                      <a:r>
                        <a:rPr lang="it-IT" sz="800" dirty="0">
                          <a:effectLst/>
                        </a:rPr>
                        <a:t> </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dirty="0">
                          <a:effectLst/>
                        </a:rPr>
                        <a:t>(+) Il form non varia nel tempo, una volta appreso quali sono i campi richiesti lo si riempie rapidamente per ogni immobile</a:t>
                      </a:r>
                    </a:p>
                    <a:p>
                      <a:pPr>
                        <a:lnSpc>
                          <a:spcPct val="107000"/>
                        </a:lnSpc>
                        <a:spcAft>
                          <a:spcPts val="0"/>
                        </a:spcAft>
                      </a:pPr>
                      <a:r>
                        <a:rPr lang="it-IT" sz="800" dirty="0">
                          <a:effectLst/>
                        </a:rPr>
                        <a:t>(+) Maggiore facilità di correzione degli errori rispetto a un form cartaceo </a:t>
                      </a:r>
                    </a:p>
                    <a:p>
                      <a:pPr>
                        <a:lnSpc>
                          <a:spcPct val="107000"/>
                        </a:lnSpc>
                        <a:spcAft>
                          <a:spcPts val="0"/>
                        </a:spcAft>
                      </a:pPr>
                      <a:r>
                        <a:rPr lang="it-IT" sz="800" dirty="0">
                          <a:effectLst/>
                        </a:rPr>
                        <a:t>(-) Minor possibilità di chiedere aiuto a qualcuno se si incontrano problemi</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192492644"/>
                  </a:ext>
                </a:extLst>
              </a:tr>
              <a:tr h="1940860">
                <a:tc>
                  <a:txBody>
                    <a:bodyPr/>
                    <a:lstStyle/>
                    <a:p>
                      <a:pPr>
                        <a:lnSpc>
                          <a:spcPct val="107000"/>
                        </a:lnSpc>
                        <a:spcAft>
                          <a:spcPts val="0"/>
                        </a:spcAft>
                      </a:pPr>
                      <a:r>
                        <a:rPr lang="it-IT" sz="800">
                          <a:effectLst/>
                        </a:rPr>
                        <a:t>Invio delle chiavi alla protezione civile</a:t>
                      </a:r>
                    </a:p>
                    <a:p>
                      <a:pPr>
                        <a:lnSpc>
                          <a:spcPct val="107000"/>
                        </a:lnSpc>
                        <a:spcAft>
                          <a:spcPts val="0"/>
                        </a:spcAft>
                      </a:pPr>
                      <a:r>
                        <a:rPr lang="it-IT" sz="800">
                          <a:effectLst/>
                        </a:rPr>
                        <a:t> </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800" dirty="0">
                          <a:effectLst/>
                        </a:rPr>
                        <a:t>(+) Si devono inviare soltanto una sola volta, alla messa a disposizione dell’immobile </a:t>
                      </a:r>
                    </a:p>
                    <a:p>
                      <a:pPr>
                        <a:lnSpc>
                          <a:spcPct val="107000"/>
                        </a:lnSpc>
                        <a:spcAft>
                          <a:spcPts val="0"/>
                        </a:spcAft>
                      </a:pPr>
                      <a:r>
                        <a:rPr lang="it-IT" sz="800" dirty="0">
                          <a:effectLst/>
                        </a:rPr>
                        <a:t>(+) È possibile inviarle via posta, via corriere, e in tanti altri modi</a:t>
                      </a:r>
                    </a:p>
                    <a:p>
                      <a:pPr>
                        <a:lnSpc>
                          <a:spcPct val="107000"/>
                        </a:lnSpc>
                        <a:spcAft>
                          <a:spcPts val="0"/>
                        </a:spcAft>
                      </a:pPr>
                      <a:r>
                        <a:rPr lang="it-IT" sz="800" dirty="0">
                          <a:effectLst/>
                        </a:rPr>
                        <a:t>(+) È possibile, se lo si preferisce, consegnarle personalmente</a:t>
                      </a:r>
                    </a:p>
                    <a:p>
                      <a:pPr>
                        <a:lnSpc>
                          <a:spcPct val="107000"/>
                        </a:lnSpc>
                        <a:spcAft>
                          <a:spcPts val="0"/>
                        </a:spcAft>
                      </a:pPr>
                      <a:r>
                        <a:rPr lang="it-IT" sz="800" dirty="0">
                          <a:effectLst/>
                        </a:rPr>
                        <a:t>(-) In caso di invio via posta o corriere, c’è sempre un minimo di rischio che vadano perdute o siano rubate</a:t>
                      </a:r>
                    </a:p>
                    <a:p>
                      <a:pPr>
                        <a:lnSpc>
                          <a:spcPct val="107000"/>
                        </a:lnSpc>
                        <a:spcAft>
                          <a:spcPts val="0"/>
                        </a:spcAft>
                      </a:pPr>
                      <a:r>
                        <a:rPr lang="it-IT" sz="800" dirty="0">
                          <a:effectLst/>
                        </a:rPr>
                        <a:t>(-) In caso di consegna di persona, è comunque da mettere in conto il tempo necessario per recarsi presso una sede della Protezione Civile e consegnare le chiavi.</a:t>
                      </a:r>
                    </a:p>
                    <a:p>
                      <a:pPr>
                        <a:lnSpc>
                          <a:spcPct val="107000"/>
                        </a:lnSpc>
                        <a:spcAft>
                          <a:spcPts val="0"/>
                        </a:spcAft>
                      </a:pPr>
                      <a:r>
                        <a:rPr lang="it-IT" sz="800" dirty="0">
                          <a:effectLst/>
                        </a:rPr>
                        <a:t> </a:t>
                      </a:r>
                    </a:p>
                    <a:p>
                      <a:pPr>
                        <a:lnSpc>
                          <a:spcPct val="107000"/>
                        </a:lnSpc>
                        <a:spcAft>
                          <a:spcPts val="0"/>
                        </a:spcAft>
                      </a:pPr>
                      <a:r>
                        <a:rPr lang="it-IT" sz="800" dirty="0">
                          <a:effectLst/>
                        </a:rPr>
                        <a:t> </a:t>
                      </a: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4260921159"/>
                  </a:ext>
                </a:extLst>
              </a:tr>
            </a:tbl>
          </a:graphicData>
        </a:graphic>
      </p:graphicFrame>
    </p:spTree>
    <p:extLst>
      <p:ext uri="{BB962C8B-B14F-4D97-AF65-F5344CB8AC3E}">
        <p14:creationId xmlns:p14="http://schemas.microsoft.com/office/powerpoint/2010/main" val="133293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La fase di Information Design include la progettazione delle schermate dell’applicativo.</a:t>
            </a:r>
          </a:p>
          <a:p>
            <a:pPr marL="0" indent="0">
              <a:buNone/>
            </a:pPr>
            <a:r>
              <a:rPr lang="it-IT" sz="2400" dirty="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Design </a:t>
            </a:r>
            <a:r>
              <a:rPr lang="it-IT" dirty="0" err="1"/>
              <a:t>Metaphors</a:t>
            </a:r>
            <a:endParaRPr lang="it-IT" dirty="0"/>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576028306"/>
              </p:ext>
            </p:extLst>
          </p:nvPr>
        </p:nvGraphicFramePr>
        <p:xfrm>
          <a:off x="628650" y="1924049"/>
          <a:ext cx="7886699" cy="4176650"/>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900">
                          <a:effectLst/>
                        </a:rPr>
                        <a:t>Information</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Real World Metaphor</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Implicazioni per le Information Design</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900">
                          <a:effectLst/>
                        </a:rPr>
                        <a:t>Compilare un form per mettere a disposizione un immobile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dirty="0">
                          <a:effectLst/>
                        </a:rPr>
                        <a:t>Aggiungere un avviso in una bacheca pubblica</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Possibilità di aggiungere i dati relativi ad un proprio immobile attraverso un form, che comparirà mediante il pulsante “Aggiungi immobile”.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900">
                          <a:effectLst/>
                        </a:rPr>
                        <a:t>Stesura dell’elenco di sfollati usando un sistema centralizzato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Lista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Visualizzazione tramite una View di tutti i cittadini che hanno bisogno di essere collocati in un immobile.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74437">
                <a:tc>
                  <a:txBody>
                    <a:bodyPr/>
                    <a:lstStyle/>
                    <a:p>
                      <a:pPr>
                        <a:lnSpc>
                          <a:spcPct val="107000"/>
                        </a:lnSpc>
                        <a:spcAft>
                          <a:spcPts val="0"/>
                        </a:spcAft>
                      </a:pPr>
                      <a:r>
                        <a:rPr lang="it-IT" sz="900">
                          <a:effectLst/>
                        </a:rPr>
                        <a:t>Gestire un immobile messo a disposizione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Modificare o rimuovere informazioni in un documento</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Visualizzazione di un elenco di immobili precedentemente inseriti e scelta dell’operazione da effettuare tra “Modifica” ed “Elimina”.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900">
                          <a:effectLst/>
                        </a:rPr>
                        <a:t>Ottenere tutte le informazioni circa gli immobili inseriti lato operatore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Tabella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Tutte le informazioni circa le abitazioni inserite vengono visualizzate in un’apposita tabella.</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900">
                          <a:effectLst/>
                        </a:rPr>
                        <a:t>Ricercare le abitazioni per regione, provincia e accesso disabili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Ricerca con filtri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Verranno mostrati in una View tutte le informazioni circa gli immobili, che varieranno a seconda dei filtri “Regione”, “Provincia” e “Accesso disabili”.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900">
                          <a:effectLst/>
                        </a:rPr>
                        <a:t>Selezionare un immobile è come…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a:effectLst/>
                        </a:rPr>
                        <a:t>Cliccare su un prodotto per vederne i dettagli</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900" dirty="0">
                          <a:effectLst/>
                        </a:rPr>
                        <a:t>Cliccando su un certo immobile, saranno visualizzate tutte le relative informazioni quali la locazione, il proprietario, la gestione degli occupanti e la concessione dell’idoneità.</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Una volta tornato a casa e aperta l’applicazione, Davide vede la schermata relativi ai suoi immobili, se ne ha già inseriti in precedenza ce ne sono. Premendo il tasto “Aggiungi Immobile” in fondo alla pagina, viene reindirizzato ad un form di inserimento, in cui compila tutti i campi. Una volta terminata la compilazione, Davide preme il tasto “Aggiungi e torna alla lista” e in questo modo viene rimandato alla pagina “I miei immobili”, in cui potrà visualizzare tutte le informazioni rilevanti sui suoi immobili e saprà che l’operazione è andata a buon fine. In questo modo, Davide aggiunge al sistema il suo appartamento in Molise e quello in Calabria in meno di cinque minuti.  </a:t>
            </a:r>
          </a:p>
        </p:txBody>
      </p:sp>
    </p:spTree>
    <p:extLst>
      <p:ext uri="{BB962C8B-B14F-4D97-AF65-F5344CB8AC3E}">
        <p14:creationId xmlns:p14="http://schemas.microsoft.com/office/powerpoint/2010/main" val="320971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Information Scenario – </a:t>
            </a:r>
            <a:r>
              <a:rPr lang="it-IT" dirty="0" err="1"/>
              <a:t>Claims</a:t>
            </a:r>
            <a:r>
              <a:rPr lang="it-IT" dirty="0"/>
              <a:t> – (Esempio)</a:t>
            </a:r>
          </a:p>
        </p:txBody>
      </p:sp>
      <p:graphicFrame>
        <p:nvGraphicFramePr>
          <p:cNvPr id="6" name="Segnaposto contenuto 5">
            <a:extLst>
              <a:ext uri="{FF2B5EF4-FFF2-40B4-BE49-F238E27FC236}">
                <a16:creationId xmlns:a16="http://schemas.microsoft.com/office/drawing/2014/main" id="{C01A7DBB-53B4-C041-ABE0-7DD477C50302}"/>
              </a:ext>
            </a:extLst>
          </p:cNvPr>
          <p:cNvGraphicFramePr>
            <a:graphicFrameLocks noGrp="1"/>
          </p:cNvGraphicFramePr>
          <p:nvPr>
            <p:ph idx="1"/>
            <p:extLst>
              <p:ext uri="{D42A27DB-BD31-4B8C-83A1-F6EECF244321}">
                <p14:modId xmlns:p14="http://schemas.microsoft.com/office/powerpoint/2010/main" val="377578989"/>
              </p:ext>
            </p:extLst>
          </p:nvPr>
        </p:nvGraphicFramePr>
        <p:xfrm>
          <a:off x="628650" y="2002284"/>
          <a:ext cx="7886701" cy="3998021"/>
        </p:xfrm>
        <a:graphic>
          <a:graphicData uri="http://schemas.openxmlformats.org/drawingml/2006/table">
            <a:tbl>
              <a:tblPr firstRow="1" firstCol="1" bandRow="1">
                <a:tableStyleId>{5C22544A-7EE6-4342-B048-85BDC9FD1C3A}</a:tableStyleId>
              </a:tblPr>
              <a:tblGrid>
                <a:gridCol w="3409950">
                  <a:extLst>
                    <a:ext uri="{9D8B030D-6E8A-4147-A177-3AD203B41FA5}">
                      <a16:colId xmlns:a16="http://schemas.microsoft.com/office/drawing/2014/main" val="2821849325"/>
                    </a:ext>
                  </a:extLst>
                </a:gridCol>
                <a:gridCol w="4476751">
                  <a:extLst>
                    <a:ext uri="{9D8B030D-6E8A-4147-A177-3AD203B41FA5}">
                      <a16:colId xmlns:a16="http://schemas.microsoft.com/office/drawing/2014/main" val="3017386437"/>
                    </a:ext>
                  </a:extLst>
                </a:gridCol>
              </a:tblGrid>
              <a:tr h="264147">
                <a:tc>
                  <a:txBody>
                    <a:bodyPr/>
                    <a:lstStyle/>
                    <a:p>
                      <a:pPr>
                        <a:lnSpc>
                          <a:spcPct val="107000"/>
                        </a:lnSpc>
                        <a:spcAft>
                          <a:spcPts val="0"/>
                        </a:spcAft>
                      </a:pPr>
                      <a:r>
                        <a:rPr lang="it-IT" sz="1400">
                          <a:effectLst/>
                        </a:rPr>
                        <a:t>Situation features (Information scenario 1)</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a:effectLst/>
                        </a:rPr>
                        <a:t>Pro (+) e Contro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445412901"/>
                  </a:ext>
                </a:extLst>
              </a:tr>
              <a:tr h="1866937">
                <a:tc>
                  <a:txBody>
                    <a:bodyPr/>
                    <a:lstStyle/>
                    <a:p>
                      <a:pPr>
                        <a:lnSpc>
                          <a:spcPct val="107000"/>
                        </a:lnSpc>
                        <a:spcAft>
                          <a:spcPts val="0"/>
                        </a:spcAft>
                      </a:pPr>
                      <a:r>
                        <a:rPr lang="it-IT" sz="1400">
                          <a:effectLst/>
                        </a:rPr>
                        <a:t>Aggiungi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Il form di inserimento dell’immobile è semplice e intuitivo</a:t>
                      </a:r>
                    </a:p>
                    <a:p>
                      <a:pPr>
                        <a:lnSpc>
                          <a:spcPct val="107000"/>
                        </a:lnSpc>
                        <a:spcAft>
                          <a:spcPts val="0"/>
                        </a:spcAft>
                      </a:pPr>
                      <a:r>
                        <a:rPr lang="it-IT" sz="1400" dirty="0">
                          <a:effectLst/>
                        </a:rPr>
                        <a:t>(+) Il form di messa a disposizione non varia nel tempo</a:t>
                      </a:r>
                    </a:p>
                    <a:p>
                      <a:pPr>
                        <a:lnSpc>
                          <a:spcPct val="107000"/>
                        </a:lnSpc>
                        <a:spcAft>
                          <a:spcPts val="0"/>
                        </a:spcAft>
                      </a:pPr>
                      <a:r>
                        <a:rPr lang="it-IT" sz="1400" dirty="0">
                          <a:effectLst/>
                        </a:rPr>
                        <a:t>(-) Non è possibile visualizzare i dati relativi agli occupanti</a:t>
                      </a:r>
                    </a:p>
                    <a:p>
                      <a:pPr>
                        <a:lnSpc>
                          <a:spcPct val="107000"/>
                        </a:lnSpc>
                        <a:spcAft>
                          <a:spcPts val="0"/>
                        </a:spcAft>
                      </a:pPr>
                      <a:r>
                        <a:rPr lang="it-IT" sz="1400" dirty="0">
                          <a:effectLst/>
                        </a:rPr>
                        <a:t>(-) Non è possibile inserire informazioni aggiuntive come ad esempio una descrizione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385584598"/>
                  </a:ext>
                </a:extLst>
              </a:tr>
              <a:tr h="1866937">
                <a:tc>
                  <a:txBody>
                    <a:bodyPr/>
                    <a:lstStyle/>
                    <a:p>
                      <a:pPr>
                        <a:lnSpc>
                          <a:spcPct val="107000"/>
                        </a:lnSpc>
                        <a:spcAft>
                          <a:spcPts val="0"/>
                        </a:spcAft>
                      </a:pPr>
                      <a:r>
                        <a:rPr lang="it-IT" sz="1400">
                          <a:effectLst/>
                        </a:rPr>
                        <a:t>Visualizzazione dati immobile</a:t>
                      </a:r>
                    </a:p>
                    <a:p>
                      <a:pPr>
                        <a:lnSpc>
                          <a:spcPct val="107000"/>
                        </a:lnSpc>
                        <a:spcAft>
                          <a:spcPts val="0"/>
                        </a:spcAft>
                      </a:pP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Possibilità di visualizzare tutte le informazioni circa i propri immobili e lo stato di occupazione della casa</a:t>
                      </a:r>
                    </a:p>
                    <a:p>
                      <a:pPr>
                        <a:lnSpc>
                          <a:spcPct val="107000"/>
                        </a:lnSpc>
                        <a:spcAft>
                          <a:spcPts val="0"/>
                        </a:spcAft>
                      </a:pPr>
                      <a:r>
                        <a:rPr lang="it-IT" sz="1400" dirty="0">
                          <a:effectLst/>
                        </a:rPr>
                        <a:t>(+) Raccoglie in un’unica pagina tutte le abitazioni inserite</a:t>
                      </a:r>
                    </a:p>
                    <a:p>
                      <a:pPr>
                        <a:lnSpc>
                          <a:spcPct val="107000"/>
                        </a:lnSpc>
                        <a:spcAft>
                          <a:spcPts val="0"/>
                        </a:spcAft>
                      </a:pPr>
                      <a:r>
                        <a:rPr lang="it-IT" sz="1400" dirty="0">
                          <a:effectLst/>
                        </a:rPr>
                        <a:t>(+) Tutte le informazioni sono raccolte in una tabella, per facilitare la lettura di queste ultime</a:t>
                      </a:r>
                    </a:p>
                    <a:p>
                      <a:pPr>
                        <a:lnSpc>
                          <a:spcPct val="107000"/>
                        </a:lnSpc>
                        <a:spcAft>
                          <a:spcPts val="0"/>
                        </a:spcAft>
                      </a:pPr>
                      <a:r>
                        <a:rPr lang="it-IT" sz="1400" dirty="0">
                          <a:effectLst/>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291568325"/>
                  </a:ext>
                </a:extLst>
              </a:tr>
            </a:tbl>
          </a:graphicData>
        </a:graphic>
      </p:graphicFrame>
    </p:spTree>
    <p:extLst>
      <p:ext uri="{BB962C8B-B14F-4D97-AF65-F5344CB8AC3E}">
        <p14:creationId xmlns:p14="http://schemas.microsoft.com/office/powerpoint/2010/main" val="3221856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Interaction</a:t>
            </a:r>
            <a:r>
              <a:rPr lang="it-IT" dirty="0"/>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L’obiettivo dell’</a:t>
            </a:r>
            <a:r>
              <a:rPr lang="it-IT" sz="2400" dirty="0" err="1"/>
              <a:t>interaction</a:t>
            </a:r>
            <a:r>
              <a:rPr lang="it-IT" sz="2400" dirty="0"/>
              <a:t>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rappresentarle, nell’</a:t>
            </a:r>
            <a:r>
              <a:rPr lang="it-IT" sz="2400" dirty="0" err="1"/>
              <a:t>interaction</a:t>
            </a:r>
            <a:r>
              <a:rPr lang="it-IT" sz="2400" dirty="0"/>
              <a:t> design si cerca di assicurarcisi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endParaRPr lang="it-IT" dirty="0"/>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1862951343"/>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000">
                          <a:effectLst/>
                        </a:rPr>
                        <a:t>Interaction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Real World Metaphor</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Implicazioni per l’Interaction Design</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000">
                          <a:effectLst/>
                        </a:rPr>
                        <a:t>Mettere a disposizione un immobile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Aggiungere un avviso in una bacheca pubblica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Possibilità di aggiungere i dati relativi ad un proprio immobile attraverso un form, che comparirà mediante il pulsante “Aggiungi immobile”.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000">
                          <a:effectLst/>
                        </a:rPr>
                        <a:t>Stesura dell’elenco di sfollati usando un sistema centralizzato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Lista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Aggiungere i cittadini mediante il pulsante “Aggiungi cittadino”.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000">
                          <a:effectLst/>
                        </a:rPr>
                        <a:t>Gestire un immobile messo a disposizione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Modificare o rimuovere informazioni in un documento</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Modificare i propri immobili mediante il pulsante “Modifica dati” ed eliminarli con il pulsante “Elimina”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000">
                          <a:effectLst/>
                        </a:rPr>
                        <a:t>Ottenere tutte le informazioni circa gli immobili inseriti lato operatore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Tabella</a:t>
                      </a:r>
                    </a:p>
                    <a:p>
                      <a:pPr>
                        <a:lnSpc>
                          <a:spcPct val="107000"/>
                        </a:lnSpc>
                        <a:spcAft>
                          <a:spcPts val="0"/>
                        </a:spcAft>
                      </a:pPr>
                      <a:r>
                        <a:rPr lang="it-IT" sz="1000">
                          <a:effectLst/>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Cliccare sulla sezione “Immobili” e visualizzare la tabella che li contiene.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000">
                          <a:effectLst/>
                        </a:rPr>
                        <a:t>Ricercare le abitazioni per regione, provincia e accesso disabili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Ricerca con filtri</a:t>
                      </a:r>
                    </a:p>
                    <a:p>
                      <a:pPr>
                        <a:lnSpc>
                          <a:spcPct val="107000"/>
                        </a:lnSpc>
                        <a:spcAft>
                          <a:spcPts val="0"/>
                        </a:spcAft>
                      </a:pPr>
                      <a:r>
                        <a:rPr lang="it-IT" sz="1000">
                          <a:effectLst/>
                        </a:rPr>
                        <a:t> </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Selezionare i filtri “Regione”, “Provincia” e “Accesso disabili” per applicarli alla tabella con gli immobili. Applicare i filtri per regione e provincia anche alla tabella cittadini, per trovarne in una determinata area.</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000">
                          <a:effectLst/>
                        </a:rPr>
                        <a:t>Selezionare un immobile è come…</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a:effectLst/>
                        </a:rPr>
                        <a:t>Cliccare su un prodotto per vederne i dettagli</a:t>
                      </a:r>
                      <a:endParaRPr lang="it-IT" sz="10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000" dirty="0">
                          <a:effectLst/>
                        </a:rPr>
                        <a:t>Cliccare su un certo immobile per visualizzarne le relative informazioni</a:t>
                      </a:r>
                      <a:endParaRPr lang="it-IT"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a:t>Il territorio italiano è in buona parte soggetto a rischio sismico ed idrogeologico</a:t>
            </a:r>
          </a:p>
          <a:p>
            <a:r>
              <a:rPr lang="it-IT"/>
              <a:t>A questi rischi si aggiungono quelli derivanti dai disastri causati dall’incuria dell’uomo, come il collasso di ponti mal progettati </a:t>
            </a:r>
          </a:p>
          <a:p>
            <a:r>
              <a:rPr lang="it-IT"/>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Interaction</a:t>
            </a:r>
            <a:r>
              <a:rPr lang="it-IT" dirty="0"/>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«Davide vuole mettere a disposizione un suo immobile»</a:t>
            </a:r>
          </a:p>
          <a:p>
            <a:pPr lvl="0"/>
            <a:r>
              <a:rPr lang="it-IT" sz="1400" dirty="0"/>
              <a:t>Si logga sul sito di </a:t>
            </a:r>
            <a:r>
              <a:rPr lang="it-IT" sz="1400" dirty="0" err="1"/>
              <a:t>ShareMyHouse</a:t>
            </a:r>
            <a:r>
              <a:rPr lang="it-IT" sz="1400" dirty="0"/>
              <a:t>, da computer, tablet o cellulare. In ogni caso, essendo l’interfaccia responsive, il layout della pagina sarà sempre adeguato e gli elementi avranno le giuste dimensioni</a:t>
            </a:r>
          </a:p>
          <a:p>
            <a:pPr lvl="0"/>
            <a:r>
              <a:rPr lang="it-IT" sz="1400" dirty="0"/>
              <a:t>Si trova automaticamente sulla pagina “I Miei Immobili” </a:t>
            </a:r>
          </a:p>
          <a:p>
            <a:pPr lvl="0"/>
            <a:r>
              <a:rPr lang="it-IT" sz="1400" dirty="0"/>
              <a:t>Clicca il bottone “Aggiungi Immobile” in fondo alla pagina</a:t>
            </a:r>
          </a:p>
          <a:p>
            <a:pPr lvl="0"/>
            <a:r>
              <a:rPr lang="it-IT" sz="1400" dirty="0"/>
              <a:t>Viene visualizzato un form da compilare con tutte le informazioni sull’immobile. In particolare, viene chiesto di inserire:</a:t>
            </a:r>
          </a:p>
          <a:p>
            <a:pPr lvl="1"/>
            <a:r>
              <a:rPr lang="it-IT" sz="1400" dirty="0"/>
              <a:t>Un alias (nome) per l’immobile, in modo da poterlo identificare facilmente in un secondo momento</a:t>
            </a:r>
          </a:p>
          <a:p>
            <a:pPr lvl="1"/>
            <a:r>
              <a:rPr lang="it-IT" sz="1400" dirty="0"/>
              <a:t>Regione, Provincia, Città ed Indirizzo (incluso numero civico)</a:t>
            </a:r>
          </a:p>
          <a:p>
            <a:pPr lvl="1"/>
            <a:r>
              <a:rPr lang="it-IT" sz="1400" dirty="0"/>
              <a:t>La data fino alla quale si intende renderlo disponibile</a:t>
            </a:r>
          </a:p>
          <a:p>
            <a:pPr lvl="1"/>
            <a:r>
              <a:rPr lang="it-IT" sz="1400" dirty="0"/>
              <a:t>Il numero di persone che esso può ospitare</a:t>
            </a:r>
          </a:p>
          <a:p>
            <a:pPr lvl="1"/>
            <a:r>
              <a:rPr lang="it-IT" sz="1400" dirty="0"/>
              <a:t>L’eventuale presenza di attrezzature/accesso semplificato per disabili</a:t>
            </a:r>
          </a:p>
          <a:p>
            <a:pPr lvl="0"/>
            <a:r>
              <a:rPr lang="it-IT" sz="1400" dirty="0"/>
              <a:t>Una volta compilato il form, Davide clicca “Aggiungi e torna alla lista”</a:t>
            </a:r>
          </a:p>
          <a:p>
            <a:pPr lvl="0"/>
            <a:r>
              <a:rPr lang="it-IT" sz="1400" dirty="0"/>
              <a:t>Viene visualizzata nuovamente la pagina “I miei immobili”, nella quale Davide vedrà anche quello appena aggiunto, e in tal modo saprà che l’azione è andata a buon fine. </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err="1"/>
              <a:t>Interaction</a:t>
            </a:r>
            <a:r>
              <a:rPr lang="it-IT" dirty="0"/>
              <a:t> Scenario – </a:t>
            </a:r>
            <a:r>
              <a:rPr lang="it-IT" dirty="0" err="1"/>
              <a:t>Claims</a:t>
            </a:r>
            <a:r>
              <a:rPr lang="it-IT" dirty="0"/>
              <a:t> – (Esempio)</a:t>
            </a:r>
          </a:p>
        </p:txBody>
      </p:sp>
      <p:graphicFrame>
        <p:nvGraphicFramePr>
          <p:cNvPr id="5" name="Segnaposto contenuto 4">
            <a:extLst>
              <a:ext uri="{FF2B5EF4-FFF2-40B4-BE49-F238E27FC236}">
                <a16:creationId xmlns:a16="http://schemas.microsoft.com/office/drawing/2014/main" id="{B9423319-5773-E645-83C4-6AB213A593A5}"/>
              </a:ext>
            </a:extLst>
          </p:cNvPr>
          <p:cNvGraphicFramePr>
            <a:graphicFrameLocks noGrp="1"/>
          </p:cNvGraphicFramePr>
          <p:nvPr>
            <p:ph idx="1"/>
            <p:extLst>
              <p:ext uri="{D42A27DB-BD31-4B8C-83A1-F6EECF244321}">
                <p14:modId xmlns:p14="http://schemas.microsoft.com/office/powerpoint/2010/main" val="926989494"/>
              </p:ext>
            </p:extLst>
          </p:nvPr>
        </p:nvGraphicFramePr>
        <p:xfrm>
          <a:off x="628649" y="1825625"/>
          <a:ext cx="7886700" cy="4351337"/>
        </p:xfrm>
        <a:graphic>
          <a:graphicData uri="http://schemas.openxmlformats.org/drawingml/2006/table">
            <a:tbl>
              <a:tblPr firstRow="1" firstCol="1" bandRow="1">
                <a:tableStyleId>{5C22544A-7EE6-4342-B048-85BDC9FD1C3A}</a:tableStyleId>
              </a:tblPr>
              <a:tblGrid>
                <a:gridCol w="2615996">
                  <a:extLst>
                    <a:ext uri="{9D8B030D-6E8A-4147-A177-3AD203B41FA5}">
                      <a16:colId xmlns:a16="http://schemas.microsoft.com/office/drawing/2014/main" val="2166564203"/>
                    </a:ext>
                  </a:extLst>
                </a:gridCol>
                <a:gridCol w="5270704">
                  <a:extLst>
                    <a:ext uri="{9D8B030D-6E8A-4147-A177-3AD203B41FA5}">
                      <a16:colId xmlns:a16="http://schemas.microsoft.com/office/drawing/2014/main" val="1504890128"/>
                    </a:ext>
                  </a:extLst>
                </a:gridCol>
              </a:tblGrid>
              <a:tr h="291678">
                <a:tc>
                  <a:txBody>
                    <a:bodyPr/>
                    <a:lstStyle/>
                    <a:p>
                      <a:pPr algn="l">
                        <a:lnSpc>
                          <a:spcPct val="107000"/>
                        </a:lnSpc>
                        <a:spcAft>
                          <a:spcPts val="0"/>
                        </a:spcAft>
                      </a:pPr>
                      <a:r>
                        <a:rPr lang="it-IT" sz="900">
                          <a:effectLst/>
                        </a:rPr>
                        <a:t>Situation features (Interaction scenario 1)</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Pro (+) e Contro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1647476034"/>
                  </a:ext>
                </a:extLst>
              </a:tr>
              <a:tr h="746473">
                <a:tc>
                  <a:txBody>
                    <a:bodyPr/>
                    <a:lstStyle/>
                    <a:p>
                      <a:pPr algn="l">
                        <a:lnSpc>
                          <a:spcPct val="107000"/>
                        </a:lnSpc>
                        <a:spcAft>
                          <a:spcPts val="0"/>
                        </a:spcAft>
                      </a:pPr>
                      <a:r>
                        <a:rPr lang="it-IT" sz="900">
                          <a:effectLst/>
                        </a:rPr>
                        <a:t>Per aggiungere un nuovo appartamento, è necessario cliccare il bottone “Aggiungi Immobile” in fondo alla pagina con il riepilogo degli immobili</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 Viene gestito tutto dalla stessa pagina</a:t>
                      </a:r>
                    </a:p>
                    <a:p>
                      <a:pPr algn="l">
                        <a:lnSpc>
                          <a:spcPct val="107000"/>
                        </a:lnSpc>
                        <a:spcAft>
                          <a:spcPts val="0"/>
                        </a:spcAft>
                      </a:pPr>
                      <a:r>
                        <a:rPr lang="it-IT" sz="900">
                          <a:effectLst/>
                        </a:rPr>
                        <a:t>(+) Ha senso dal punto di vista logico collocare insieme le due cose</a:t>
                      </a:r>
                      <a:br>
                        <a:rPr lang="it-IT" sz="900">
                          <a:effectLst/>
                        </a:rPr>
                      </a:br>
                      <a:r>
                        <a:rPr lang="it-IT" sz="900">
                          <a:effectLst/>
                        </a:rPr>
                        <a:t>(-) Se sono presenti molti immobili, sarà necessario scrollare la pagina per arrivare al bottone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2866429860"/>
                  </a:ext>
                </a:extLst>
              </a:tr>
              <a:tr h="1800939">
                <a:tc>
                  <a:txBody>
                    <a:bodyPr/>
                    <a:lstStyle/>
                    <a:p>
                      <a:pPr algn="l">
                        <a:lnSpc>
                          <a:spcPct val="107000"/>
                        </a:lnSpc>
                        <a:spcAft>
                          <a:spcPts val="0"/>
                        </a:spcAft>
                      </a:pPr>
                      <a:r>
                        <a:rPr lang="it-IT" sz="900">
                          <a:effectLst/>
                        </a:rPr>
                        <a:t>Compilare un form con le info dell’immobile </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a:effectLst/>
                        </a:rPr>
                        <a:t>(+) Procedura nota a tutti, compilare un form online è analogo a compilare un modulo cartaceo</a:t>
                      </a:r>
                    </a:p>
                    <a:p>
                      <a:pPr algn="l">
                        <a:lnSpc>
                          <a:spcPct val="107000"/>
                        </a:lnSpc>
                        <a:spcAft>
                          <a:spcPts val="0"/>
                        </a:spcAft>
                      </a:pPr>
                      <a:r>
                        <a:rPr lang="it-IT" sz="900">
                          <a:effectLst/>
                        </a:rPr>
                        <a:t>(+) Attraverso un’unica operazione, che avviene in un’unica pagina, è possibile fornire tutti i dati necessari alla messa a disposizione di un immobile</a:t>
                      </a:r>
                    </a:p>
                    <a:p>
                      <a:pPr algn="l">
                        <a:lnSpc>
                          <a:spcPct val="107000"/>
                        </a:lnSpc>
                        <a:spcAft>
                          <a:spcPts val="0"/>
                        </a:spcAft>
                      </a:pPr>
                      <a:r>
                        <a:rPr lang="it-IT" sz="900">
                          <a:effectLst/>
                        </a:rPr>
                        <a:t>(+) Verrà visualizzato un placeholder/etichetta per ogni campo, quindi l’utente saprà immediatamente quale informazione inserirvi</a:t>
                      </a:r>
                      <a:br>
                        <a:rPr lang="it-IT" sz="900">
                          <a:effectLst/>
                        </a:rPr>
                      </a:br>
                      <a:r>
                        <a:rPr lang="it-IT" sz="900">
                          <a:effectLst/>
                        </a:rPr>
                        <a:t>(-) L’utente potrebbe essere scoraggiato nel vedere i campi relativi alle informazioni da inserire tutti insieme, e potrebbe non sapere in che ordine procedere</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3120280062"/>
                  </a:ext>
                </a:extLst>
              </a:tr>
              <a:tr h="1512247">
                <a:tc>
                  <a:txBody>
                    <a:bodyPr/>
                    <a:lstStyle/>
                    <a:p>
                      <a:pPr algn="l">
                        <a:lnSpc>
                          <a:spcPct val="107000"/>
                        </a:lnSpc>
                        <a:spcAft>
                          <a:spcPts val="0"/>
                        </a:spcAft>
                      </a:pPr>
                      <a:r>
                        <a:rPr lang="it-IT" sz="900">
                          <a:effectLst/>
                        </a:rPr>
                        <a:t>Ritornare alla pagina “I Miei Immobili”, che conterrà anche quello appena aggiunto, come conferma che l’operazione si è conclusa correttamente</a:t>
                      </a:r>
                    </a:p>
                    <a:p>
                      <a:pPr algn="l">
                        <a:lnSpc>
                          <a:spcPct val="107000"/>
                        </a:lnSpc>
                        <a:spcAft>
                          <a:spcPts val="0"/>
                        </a:spcAft>
                      </a:pPr>
                      <a:r>
                        <a:rPr lang="it-IT" sz="900">
                          <a:effectLst/>
                        </a:rPr>
                        <a:t> </a:t>
                      </a:r>
                    </a:p>
                    <a:p>
                      <a:pPr algn="l">
                        <a:lnSpc>
                          <a:spcPct val="107000"/>
                        </a:lnSpc>
                        <a:spcAft>
                          <a:spcPts val="0"/>
                        </a:spcAft>
                      </a:pPr>
                      <a:r>
                        <a:rPr lang="it-IT" sz="900">
                          <a:effectLst/>
                        </a:rPr>
                        <a:t> </a:t>
                      </a:r>
                    </a:p>
                    <a:p>
                      <a:pPr algn="l">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900" dirty="0">
                          <a:effectLst/>
                        </a:rPr>
                        <a:t>(+) Non è necessario visualizzare un messaggio di </a:t>
                      </a:r>
                      <a:r>
                        <a:rPr lang="it-IT" sz="900" dirty="0" err="1">
                          <a:effectLst/>
                        </a:rPr>
                        <a:t>alert</a:t>
                      </a:r>
                      <a:r>
                        <a:rPr lang="it-IT" sz="900" dirty="0">
                          <a:effectLst/>
                        </a:rPr>
                        <a:t> che informi del risultato dell’operazione. Visualizzare tale messaggio è immediato ma richiederebbe step ulteriori (chiudere il messaggio / tornare alla pagina “I Miei Immobili” manualmente)</a:t>
                      </a:r>
                    </a:p>
                    <a:p>
                      <a:pPr algn="l">
                        <a:lnSpc>
                          <a:spcPct val="107000"/>
                        </a:lnSpc>
                        <a:spcAft>
                          <a:spcPts val="0"/>
                        </a:spcAft>
                      </a:pPr>
                      <a:r>
                        <a:rPr lang="it-IT" sz="900" dirty="0">
                          <a:effectLst/>
                        </a:rPr>
                        <a:t>(-) Se sono presenti molti immobili potrebbe non essere immediatamente evidente quale è appena stato aggiunto</a:t>
                      </a:r>
                    </a:p>
                    <a:p>
                      <a:pPr algn="l">
                        <a:lnSpc>
                          <a:spcPct val="107000"/>
                        </a:lnSpc>
                        <a:spcAft>
                          <a:spcPts val="0"/>
                        </a:spcAft>
                      </a:pPr>
                      <a:r>
                        <a:rPr lang="it-IT" sz="900" dirty="0">
                          <a:effectLst/>
                        </a:rPr>
                        <a:t> </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415575650"/>
                  </a:ext>
                </a:extLst>
              </a:tr>
            </a:tbl>
          </a:graphicData>
        </a:graphic>
      </p:graphicFrame>
    </p:spTree>
    <p:extLst>
      <p:ext uri="{BB962C8B-B14F-4D97-AF65-F5344CB8AC3E}">
        <p14:creationId xmlns:p14="http://schemas.microsoft.com/office/powerpoint/2010/main" val="398461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dirty="0"/>
              <a:t>Prototipazione</a:t>
            </a:r>
          </a:p>
        </p:txBody>
      </p:sp>
    </p:spTree>
    <p:extLst>
      <p:ext uri="{BB962C8B-B14F-4D97-AF65-F5344CB8AC3E}">
        <p14:creationId xmlns:p14="http://schemas.microsoft.com/office/powerpoint/2010/main" val="284917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a:t>
            </a:r>
            <a:r>
              <a:rPr lang="it-IT" sz="2000" dirty="0" err="1"/>
              <a:t>storyboarding</a:t>
            </a:r>
            <a:r>
              <a:rPr lang="it-IT" sz="2000" dirty="0"/>
              <a:t>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2"/>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2"/>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a:t>Nella gestione di tali situazioni, sopraggiungono diversi problemi</a:t>
            </a:r>
          </a:p>
          <a:p>
            <a:pPr lvl="1"/>
            <a:r>
              <a:rPr lang="it-IT"/>
              <a:t>Bisogna effettuare il censimento della popolazione colpita </a:t>
            </a:r>
          </a:p>
          <a:p>
            <a:pPr lvl="1"/>
            <a:r>
              <a:rPr lang="it-IT"/>
              <a:t>Sebbene la Protezione Civile abbia una lista di hotel disponibili ad ospitare le persone, spesso è comunque necessaria una prima fase in cui i cittadini vengono smistati in tendopoli, che vanno allestite in maniera rapidissima</a:t>
            </a:r>
          </a:p>
          <a:p>
            <a:pPr lvl="1"/>
            <a:r>
              <a:rPr lang="it-IT"/>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a:p>
          <a:p>
            <a:pPr lvl="1"/>
            <a:endParaRPr lang="it-IT"/>
          </a:p>
          <a:p>
            <a:pPr lvl="1"/>
            <a:endParaRPr lang="it-IT"/>
          </a:p>
        </p:txBody>
      </p:sp>
    </p:spTree>
    <p:extLst>
      <p:ext uri="{BB962C8B-B14F-4D97-AF65-F5344CB8AC3E}">
        <p14:creationId xmlns:p14="http://schemas.microsoft.com/office/powerpoint/2010/main" val="67222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 </a:t>
            </a:r>
            <a:br>
              <a:rPr lang="it-IT" dirty="0"/>
            </a:br>
            <a:r>
              <a:rPr lang="it-IT" sz="1800" dirty="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(4) –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Implementazione</a:t>
            </a:r>
            <a:endParaRPr lang="it-IT" sz="1800" dirty="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dirty="0" err="1"/>
              <a:t>Placeholder</a:t>
            </a:r>
            <a:endParaRPr lang="it-IT" sz="2000" dirty="0"/>
          </a:p>
        </p:txBody>
      </p:sp>
    </p:spTree>
    <p:extLst>
      <p:ext uri="{BB962C8B-B14F-4D97-AF65-F5344CB8AC3E}">
        <p14:creationId xmlns:p14="http://schemas.microsoft.com/office/powerpoint/2010/main" val="3684836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a:t>Attualmente, un cittadino che volesse preventivamente mettere a disposizione di altre persone un proprio immobile per situazioni di emergenza, non può farlo, in quanto non esiste una piattaforma o un iter burocratico che lo consenta</a:t>
            </a:r>
          </a:p>
          <a:p>
            <a:pPr lvl="1"/>
            <a:r>
              <a:rPr lang="it-IT"/>
              <a:t>Ciò è in contraddizione con gli obbiettivi di gestione efficace delle emergenze, in quanto avere già una lista di immobili utilizzabili immediatamente potrebbe portare a saltare interamente la fase di smistamento in tendopoli e a ridurre il numero di persone costrette a risiedere in hotel per tempi prolungati</a:t>
            </a:r>
          </a:p>
          <a:p>
            <a:pPr lvl="1"/>
            <a:endParaRPr lang="it-IT"/>
          </a:p>
          <a:p>
            <a:pPr lvl="1"/>
            <a:endParaRPr lang="it-IT"/>
          </a:p>
          <a:p>
            <a:pPr lvl="1"/>
            <a:endParaRPr lang="it-IT"/>
          </a:p>
        </p:txBody>
      </p:sp>
    </p:spTree>
    <p:extLst>
      <p:ext uri="{BB962C8B-B14F-4D97-AF65-F5344CB8AC3E}">
        <p14:creationId xmlns:p14="http://schemas.microsoft.com/office/powerpoint/2010/main" val="136912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r>
              <a:rPr lang="it-IT" err="1"/>
              <a:t>ShareMyHouse</a:t>
            </a:r>
            <a:r>
              <a:rPr lang="it-IT"/>
              <a:t> si propone di creare un sistema integrato che consenta ai cittadini che hanno seconde case di metterle a disposizione della Protezione Civile, al fine di consentire una redistribuzione rapida ed efficiente della popolazione colpita da catastrofi naturali o di altro tipo. </a:t>
            </a:r>
          </a:p>
          <a:p>
            <a:r>
              <a:rPr lang="it-IT"/>
              <a:t>Allo stesso tempo, ci si propone di fornire alla Protezione Civile un mezzo rapido per individuare ed assegnare facilmente gli immobili più adatti ai cittadini che ne hanno bisogno in quel momento, in base a criteri tra cui quello geografico e bisogno di case con caratteristiche particolari (Es: Accesso facilitato per carrozzine) </a:t>
            </a:r>
          </a:p>
          <a:p>
            <a:pPr marL="0" indent="0">
              <a:buNone/>
            </a:pPr>
            <a:endParaRPr lang="it-IT"/>
          </a:p>
          <a:p>
            <a:endParaRPr lang="it-IT"/>
          </a:p>
        </p:txBody>
      </p:sp>
    </p:spTree>
    <p:extLst>
      <p:ext uri="{BB962C8B-B14F-4D97-AF65-F5344CB8AC3E}">
        <p14:creationId xmlns:p14="http://schemas.microsoft.com/office/powerpoint/2010/main" val="1375739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pPr marL="0" indent="0">
              <a:buNone/>
            </a:pPr>
            <a:r>
              <a:rPr lang="it-IT"/>
              <a:t>Gli utenti target saranno persone appartenenti alle seguenti categorie</a:t>
            </a:r>
          </a:p>
          <a:p>
            <a:r>
              <a:rPr lang="it-IT"/>
              <a:t>Cittadini che vogliono mettere a disposizione dei propri immobili che non usano frequentemente</a:t>
            </a:r>
          </a:p>
          <a:p>
            <a:r>
              <a:rPr lang="it-IT"/>
              <a:t>Operatori della Protezione Civile che hanno la necessità di assegnare, in modo rapido, la migliore soluzione temporanea possibile a chi ne ha bisogno</a:t>
            </a:r>
          </a:p>
          <a:p>
            <a:r>
              <a:rPr lang="it-IT"/>
              <a:t>Cittadini che a causa di un evento catastrofico (terremoti, alluvioni crollo di edifici) sono costretti a lasciare, temporaneamente o definitivamente, la propria abitazione</a:t>
            </a:r>
          </a:p>
          <a:p>
            <a:endParaRPr lang="it-IT"/>
          </a:p>
        </p:txBody>
      </p:sp>
    </p:spTree>
    <p:extLst>
      <p:ext uri="{BB962C8B-B14F-4D97-AF65-F5344CB8AC3E}">
        <p14:creationId xmlns:p14="http://schemas.microsoft.com/office/powerpoint/2010/main" val="410125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10000"/>
          </a:bodyPr>
          <a:lstStyle/>
          <a:p>
            <a:pPr marL="0" indent="0">
              <a:buNone/>
            </a:pPr>
            <a:r>
              <a:rPr lang="it-IT"/>
              <a:t>La prima operazione svolta è stata lo svolgimento di un’analisi contestuale. </a:t>
            </a:r>
          </a:p>
          <a:p>
            <a:r>
              <a:rPr lang="it-IT"/>
              <a:t>Come mezzo primario di raccolta di informazioni, sono state utilizzate le interviste, portate avanti con persone facenti parte dei target precedentemente individuati. </a:t>
            </a:r>
          </a:p>
          <a:p>
            <a:pPr lvl="1"/>
            <a:r>
              <a:rPr lang="it-IT"/>
              <a:t>Di particolare importanza è stata l’intervista con l’ing. Michele Grimaldi, che ci ha potuto spiegare nel dettaglio come vengono gestite attualmente le fasi iniziali di censimento e redistribuzione in tendopoli/immobili temporanei</a:t>
            </a:r>
          </a:p>
          <a:p>
            <a:pPr marL="457200" lvl="1" indent="0">
              <a:buNone/>
            </a:pPr>
            <a:endParaRPr lang="it-IT"/>
          </a:p>
          <a:p>
            <a:r>
              <a:rPr lang="it-IT"/>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realmente percepita.</a:t>
            </a:r>
          </a:p>
          <a:p>
            <a:r>
              <a:rPr lang="it-IT"/>
              <a:t>Un altro punto relativamente al quale abbiamo cercato di ottenere informazioni era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4053</Words>
  <Application>Microsoft Macintosh PowerPoint</Application>
  <PresentationFormat>Presentazione su schermo (4:3)</PresentationFormat>
  <Paragraphs>279</Paragraphs>
  <Slides>44</Slides>
  <Notes>0</Notes>
  <HiddenSlides>0</HiddenSlides>
  <MMClips>4</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44</vt:i4>
      </vt:variant>
    </vt:vector>
  </HeadingPairs>
  <TitlesOfParts>
    <vt:vector size="48"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Profili Utente</vt:lpstr>
      <vt:lpstr>Profili Utente - Davide</vt:lpstr>
      <vt:lpstr>Profili Utente - Luca</vt:lpstr>
      <vt:lpstr>Problem Scenarios e Claim</vt:lpstr>
      <vt:lpstr>Problem Scenario - Esempio</vt:lpstr>
      <vt:lpstr>Problem Scenario – Claim (Esempio)</vt:lpstr>
      <vt:lpstr>Requisiti Funzionali</vt:lpstr>
      <vt:lpstr>Design</vt:lpstr>
      <vt:lpstr>Activity Design</vt:lpstr>
      <vt:lpstr>Activity Design Metaphors</vt:lpstr>
      <vt:lpstr>Activity Scenario (Esempio)</vt:lpstr>
      <vt:lpstr>Activity Scenario – Claims – (Esempio)</vt:lpstr>
      <vt:lpstr>Information Design</vt:lpstr>
      <vt:lpstr>Information Design Metaphors</vt:lpstr>
      <vt:lpstr>Information Scenario (Esempio)</vt:lpstr>
      <vt:lpstr>Information Scenario – Claims – (Esempio)</vt:lpstr>
      <vt:lpstr>Interaction Design</vt:lpstr>
      <vt:lpstr>Interaction Design Metaphors</vt:lpstr>
      <vt:lpstr>Interaction Scenario (Esempio)</vt:lpstr>
      <vt:lpstr>Interaction Scenario – Claims –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9</cp:revision>
  <dcterms:created xsi:type="dcterms:W3CDTF">2019-05-15T14:10:37Z</dcterms:created>
  <dcterms:modified xsi:type="dcterms:W3CDTF">2019-05-15T15:07:20Z</dcterms:modified>
</cp:coreProperties>
</file>